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2 w 1000"/>
                  <a:gd name="T5" fmla="*/ 2147483646 h 720"/>
                  <a:gd name="T6" fmla="*/ 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1 h 317"/>
                  <a:gd name="T4" fmla="*/ 624 w 624"/>
                  <a:gd name="T5" fmla="*/ 10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171 h 272"/>
                  <a:gd name="T4" fmla="*/ 240 w 624"/>
                  <a:gd name="T5" fmla="*/ 9862 h 272"/>
                  <a:gd name="T6" fmla="*/ 624 w 624"/>
                  <a:gd name="T7" fmla="*/ 1117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1 h 362"/>
                  <a:gd name="T4" fmla="*/ 248 w 632"/>
                  <a:gd name="T5" fmla="*/ 51 h 362"/>
                  <a:gd name="T6" fmla="*/ 632 w 632"/>
                  <a:gd name="T7" fmla="*/ 51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1 h 317"/>
                  <a:gd name="T4" fmla="*/ 624 w 624"/>
                  <a:gd name="T5" fmla="*/ 10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776 h 272"/>
                  <a:gd name="T4" fmla="*/ 240 w 624"/>
                  <a:gd name="T5" fmla="*/ 9527 h 272"/>
                  <a:gd name="T6" fmla="*/ 624 w 624"/>
                  <a:gd name="T7" fmla="*/ 107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776 h 272"/>
                  <a:gd name="T4" fmla="*/ 240 w 624"/>
                  <a:gd name="T5" fmla="*/ 9527 h 272"/>
                  <a:gd name="T6" fmla="*/ 624 w 624"/>
                  <a:gd name="T7" fmla="*/ 107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74 h 385"/>
                <a:gd name="T2" fmla="*/ 5762 w 5762"/>
                <a:gd name="T3" fmla="*/ 45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1" y="762000"/>
            <a:ext cx="11419417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2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5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0"/>
            <a:ext cx="27432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80264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7200" y="1219200"/>
            <a:ext cx="5384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7200" y="4114800"/>
            <a:ext cx="5384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55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2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2 w 1000"/>
                  <a:gd name="T5" fmla="*/ 2147483646 h 720"/>
                  <a:gd name="T6" fmla="*/ 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05 h 317"/>
                  <a:gd name="T4" fmla="*/ 624 w 624"/>
                  <a:gd name="T5" fmla="*/ 1130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0 h 317"/>
                  <a:gd name="T4" fmla="*/ 624 w 624"/>
                  <a:gd name="T5" fmla="*/ 10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64 h 272"/>
                  <a:gd name="T4" fmla="*/ 240 w 624"/>
                  <a:gd name="T5" fmla="*/ 9945 h 272"/>
                  <a:gd name="T6" fmla="*/ 624 w 624"/>
                  <a:gd name="T7" fmla="*/ 112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1 h 362"/>
                  <a:gd name="T4" fmla="*/ 248 w 632"/>
                  <a:gd name="T5" fmla="*/ 51 h 362"/>
                  <a:gd name="T6" fmla="*/ 632 w 632"/>
                  <a:gd name="T7" fmla="*/ 51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780 h 317"/>
                  <a:gd name="T4" fmla="*/ 624 w 624"/>
                  <a:gd name="T5" fmla="*/ 1078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145 h 317"/>
                  <a:gd name="T4" fmla="*/ 624 w 624"/>
                  <a:gd name="T5" fmla="*/ 111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0 h 317"/>
                  <a:gd name="T4" fmla="*/ 624 w 624"/>
                  <a:gd name="T5" fmla="*/ 10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686 h 272"/>
                  <a:gd name="T4" fmla="*/ 240 w 624"/>
                  <a:gd name="T5" fmla="*/ 9447 h 272"/>
                  <a:gd name="T6" fmla="*/ 624 w 624"/>
                  <a:gd name="T7" fmla="*/ 106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6" y="1668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3" y="1668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05 h 317"/>
                  <a:gd name="T4" fmla="*/ 624 w 624"/>
                  <a:gd name="T5" fmla="*/ 1130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1" y="1693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776 h 272"/>
                  <a:gd name="T4" fmla="*/ 240 w 624"/>
                  <a:gd name="T5" fmla="*/ 9527 h 272"/>
                  <a:gd name="T6" fmla="*/ 624 w 624"/>
                  <a:gd name="T7" fmla="*/ 107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4" y="1720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74 h 385"/>
                <a:gd name="T2" fmla="*/ 136 w 5762"/>
                <a:gd name="T3" fmla="*/ 453 h 385"/>
                <a:gd name="T4" fmla="*/ 136 w 5762"/>
                <a:gd name="T5" fmla="*/ 4 h 385"/>
                <a:gd name="T6" fmla="*/ 0 w 5762"/>
                <a:gd name="T7" fmla="*/ 0 h 385"/>
                <a:gd name="T8" fmla="*/ 0 w 5762"/>
                <a:gd name="T9" fmla="*/ 4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 w 5761"/>
                <a:gd name="T3" fmla="*/ 0 h 189"/>
                <a:gd name="T4" fmla="*/ 136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AMZQlAQAyQ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524000" y="76200"/>
            <a:ext cx="9144000" cy="670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Question</a:t>
            </a:r>
            <a:r>
              <a:rPr lang="en-US" alt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the American desire for Manifest Destiny lead to the acquisition of Texas, Oregon, &amp; California?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3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u="sng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CPUSH  Agenda for Unit 5.2</a:t>
            </a:r>
            <a:r>
              <a:rPr lang="en-US" altLang="en-US" sz="36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 Destiny notes </a:t>
            </a:r>
          </a:p>
        </p:txBody>
      </p:sp>
    </p:spTree>
    <p:extLst>
      <p:ext uri="{BB962C8B-B14F-4D97-AF65-F5344CB8AC3E}">
        <p14:creationId xmlns:p14="http://schemas.microsoft.com/office/powerpoint/2010/main" val="1358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1458" r="12500" b="15625"/>
          <a:stretch>
            <a:fillRect/>
          </a:stretch>
        </p:blipFill>
        <p:spPr bwMode="auto">
          <a:xfrm>
            <a:off x="1905000" y="0"/>
            <a:ext cx="8305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4186" r="78854" b="45523"/>
          <a:stretch>
            <a:fillRect/>
          </a:stretch>
        </p:blipFill>
        <p:spPr bwMode="auto">
          <a:xfrm>
            <a:off x="1905000" y="41148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5235575" y="1227138"/>
            <a:ext cx="5410200" cy="1295400"/>
          </a:xfrm>
          <a:prstGeom prst="wedgeRectCallout">
            <a:avLst>
              <a:gd name="adj1" fmla="val -32773"/>
              <a:gd name="adj2" fmla="val 154870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Texans lost at the Alamo, but the battle created inspiration: “</a:t>
            </a:r>
            <a:r>
              <a:rPr kumimoji="0" lang="en-US" altLang="en-US" sz="3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the </a:t>
            </a:r>
            <a:r>
              <a:rPr kumimoji="0" lang="en-US" altLang="en-US" sz="3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Alamo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!”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03388" y="207963"/>
            <a:ext cx="3733800" cy="1219200"/>
          </a:xfrm>
          <a:prstGeom prst="wedgeRectCallout">
            <a:avLst>
              <a:gd name="adj1" fmla="val 43148"/>
              <a:gd name="adj2" fmla="val 20379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1835, the War for Texas Independence began</a:t>
            </a:r>
          </a:p>
        </p:txBody>
      </p:sp>
    </p:spTree>
    <p:extLst>
      <p:ext uri="{BB962C8B-B14F-4D97-AF65-F5344CB8AC3E}">
        <p14:creationId xmlns:p14="http://schemas.microsoft.com/office/powerpoint/2010/main" val="22572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01" name="Picture 5" descr="Photo of TEXAS: THE ALAMO, 1836. &#10;The storming of the Alamo at San Antonio, Texas, 23 February 1836 by General Santa Anna and his troops. American engraving, 19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9"/>
          <a:stretch>
            <a:fillRect/>
          </a:stretch>
        </p:blipFill>
        <p:spPr bwMode="auto">
          <a:xfrm>
            <a:off x="1905000" y="1"/>
            <a:ext cx="8534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WestAlamoDavidCr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886200" y="6248400"/>
            <a:ext cx="2667000" cy="5143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Davy Crockett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629400" y="5867400"/>
            <a:ext cx="1981200" cy="51435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Jim Bowie</a:t>
            </a:r>
          </a:p>
        </p:txBody>
      </p:sp>
      <p:pic>
        <p:nvPicPr>
          <p:cNvPr id="55309" name="Picture 13" descr="Photo of TEXAS: THE ALAMO, 1836. &#10;The Siege of the Alamo, 23 February-6 March 1836. Color engraving, 19th centur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 b="9984"/>
          <a:stretch>
            <a:fillRect/>
          </a:stretch>
        </p:blipFill>
        <p:spPr bwMode="auto">
          <a:xfrm>
            <a:off x="3200401" y="-4763"/>
            <a:ext cx="5618163" cy="6862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4" descr="DIVI7233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3176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1600200" y="76200"/>
            <a:ext cx="8991600" cy="1219200"/>
          </a:xfrm>
          <a:prstGeom prst="wedgeRectCallout">
            <a:avLst>
              <a:gd name="adj1" fmla="val 28282"/>
              <a:gd name="adj2" fmla="val -62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Westward expansion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brought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 with Indians, such as the Black Hawk War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trails disrupted hunting grounds and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violated previous treaties</a:t>
            </a:r>
          </a:p>
        </p:txBody>
      </p:sp>
      <p:pic>
        <p:nvPicPr>
          <p:cNvPr id="5125" name="Picture 7" descr="black_hawk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95688"/>
            <a:ext cx="2362200" cy="318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/>
          <a:stretch>
            <a:fillRect/>
          </a:stretch>
        </p:blipFill>
        <p:spPr bwMode="auto">
          <a:xfrm>
            <a:off x="2133600" y="1106488"/>
            <a:ext cx="7924800" cy="559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2743200" y="76200"/>
            <a:ext cx="6934200" cy="1257300"/>
          </a:xfrm>
          <a:prstGeom prst="wedgeRectCallout">
            <a:avLst>
              <a:gd name="adj1" fmla="val 22347"/>
              <a:gd name="adj2" fmla="val -2084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Treaty of Fort Laramie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a </a:t>
            </a:r>
            <a:b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 Indian Territory but was repeatedly ignored by whites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expanding West</a:t>
            </a:r>
          </a:p>
        </p:txBody>
      </p:sp>
    </p:spTree>
    <p:extLst>
      <p:ext uri="{BB962C8B-B14F-4D97-AF65-F5344CB8AC3E}">
        <p14:creationId xmlns:p14="http://schemas.microsoft.com/office/powerpoint/2010/main" val="37020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9808" r="15060" b="6250"/>
          <a:stretch>
            <a:fillRect/>
          </a:stretch>
        </p:blipFill>
        <p:spPr bwMode="auto">
          <a:xfrm>
            <a:off x="1631950" y="966788"/>
            <a:ext cx="8807450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905000" y="76200"/>
            <a:ext cx="8382000" cy="8397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1840s, America realized its “manifest destiny” </a:t>
            </a:r>
            <a:b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acquiring all lands to the Pacific Ocean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91400" y="1066800"/>
            <a:ext cx="3124200" cy="1570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1845, the USA annexed the independent nation of Texas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91400" y="2743200"/>
            <a:ext cx="3124200" cy="15700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1846, the U.S. settled a dispute with England to gain Oregon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91400" y="4495801"/>
            <a:ext cx="3124200" cy="23082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1848, the </a:t>
            </a:r>
            <a:b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gained new lands in the SW </a:t>
            </a:r>
            <a:b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winning the Mexican-</a:t>
            </a:r>
            <a:b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War </a:t>
            </a:r>
          </a:p>
        </p:txBody>
      </p:sp>
    </p:spTree>
    <p:extLst>
      <p:ext uri="{BB962C8B-B14F-4D97-AF65-F5344CB8AC3E}">
        <p14:creationId xmlns:p14="http://schemas.microsoft.com/office/powerpoint/2010/main" val="24654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Mapa_de_Mexico_(Imperio_Mexicano)_1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11275" b="19255"/>
          <a:stretch>
            <a:fillRect/>
          </a:stretch>
        </p:blipFill>
        <p:spPr bwMode="auto">
          <a:xfrm>
            <a:off x="152400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620000" y="381000"/>
            <a:ext cx="2971800" cy="4267200"/>
          </a:xfrm>
          <a:prstGeom prst="wedgeRectCallout">
            <a:avLst>
              <a:gd name="adj1" fmla="val -74699"/>
              <a:gd name="adj2" fmla="val -2588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1821, </a:t>
            </a:r>
            <a:b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Mexico won independence from Spain 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</a:t>
            </a:r>
            <a:b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Mexican gov’t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welcomed Americans  into Texas by offering cheap land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096000" y="5334000"/>
            <a:ext cx="4495800" cy="1371600"/>
          </a:xfrm>
          <a:prstGeom prst="wedgeRectCallout">
            <a:avLst>
              <a:gd name="adj1" fmla="val -36319"/>
              <a:gd name="adj2" fmla="val -213944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F Austin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became one of the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wealthiest “Anglos” in Texas</a:t>
            </a:r>
          </a:p>
        </p:txBody>
      </p:sp>
      <p:pic>
        <p:nvPicPr>
          <p:cNvPr id="53261" name="Picture 13" descr="Stephen_Austin_and_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2820988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3400" y="-381000"/>
            <a:ext cx="3124200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8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</a:p>
        </p:txBody>
      </p:sp>
    </p:spTree>
    <p:extLst>
      <p:ext uri="{BB962C8B-B14F-4D97-AF65-F5344CB8AC3E}">
        <p14:creationId xmlns:p14="http://schemas.microsoft.com/office/powerpoint/2010/main" val="15943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7" grpId="1" animBg="1"/>
      <p:bldP spid="5325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ecx.images-amazon.com/images/I/51JMiPeCpL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3400" y="107950"/>
            <a:ext cx="3124200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8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</a:p>
        </p:txBody>
      </p:sp>
      <p:pic>
        <p:nvPicPr>
          <p:cNvPr id="9220" name="Picture 2" descr="http://store.garrisonbros.com/v/vspfiles/photos/OLD300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5025"/>
            <a:ext cx="476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1069975"/>
            <a:ext cx="4572000" cy="20716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Austin established a community where “no drunkard, no gambler, no profane swearer and no idler” would be allowed</a:t>
            </a:r>
            <a:endParaRPr kumimoji="0" lang="en-US" altLang="en-US" sz="3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2" name="Picture 6" descr="https://encrypted-tbn1.gstatic.com/images?q=tbn:ANd9GcTEv7LJxJ3gvX3Qks2TgNMtjSXBwR0k098B6yNkXtxWY_5eu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2436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apa_de_Mexico_(Imperio_Mexicano)_1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11275" b="19255"/>
          <a:stretch>
            <a:fillRect/>
          </a:stretch>
        </p:blipFill>
        <p:spPr bwMode="auto">
          <a:xfrm>
            <a:off x="152400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6913563" y="2724150"/>
            <a:ext cx="3581400" cy="1676400"/>
          </a:xfrm>
          <a:prstGeom prst="wedgeRectCallout">
            <a:avLst>
              <a:gd name="adj1" fmla="val -76306"/>
              <a:gd name="adj2" fmla="val -5488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Mexico offered land grants to agents (empresarios) to sell to settlers</a:t>
            </a:r>
          </a:p>
        </p:txBody>
      </p:sp>
      <p:pic>
        <p:nvPicPr>
          <p:cNvPr id="53261" name="Picture 13" descr="Stephen_Austin_and_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2820988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3400" y="190500"/>
            <a:ext cx="3124200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8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495800"/>
            <a:ext cx="3200400" cy="19383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settlers would </a:t>
            </a:r>
            <a:r>
              <a:rPr kumimoji="0" lang="en-US" altLang="en-US" sz="3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pledge to obey Mexican laws and observe Roman Catholicism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72363" y="14287"/>
            <a:ext cx="3124200" cy="268605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Mexican government </a:t>
            </a:r>
            <a:r>
              <a:rPr kumimoji="0"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encouraged settlement to protect the borders from 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5174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7" grpId="1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Mapa_de_Mexico_(Imperio_Mexicano)_1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11275" b="19255"/>
          <a:stretch>
            <a:fillRect/>
          </a:stretch>
        </p:blipFill>
        <p:spPr bwMode="auto">
          <a:xfrm>
            <a:off x="1524000" y="1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705600" y="228600"/>
            <a:ext cx="3733800" cy="914400"/>
          </a:xfrm>
          <a:prstGeom prst="wedgeRectCallout">
            <a:avLst>
              <a:gd name="adj1" fmla="val -47005"/>
              <a:gd name="adj2" fmla="val 19829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Americans refused to accept Mexican laws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3581401" y="5732463"/>
            <a:ext cx="4162425" cy="914400"/>
          </a:xfrm>
          <a:prstGeom prst="wedgeRectCallout">
            <a:avLst>
              <a:gd name="adj1" fmla="val 27616"/>
              <a:gd name="adj2" fmla="val -335282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wanted a voice in Mexican government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314576" y="4572000"/>
            <a:ext cx="3933825" cy="914400"/>
          </a:xfrm>
          <a:prstGeom prst="wedgeRectCallout">
            <a:avLst>
              <a:gd name="adj1" fmla="val 57097"/>
              <a:gd name="adj2" fmla="val -207588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would not accept a ban on slavery  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162176" y="3429000"/>
            <a:ext cx="3933825" cy="914400"/>
          </a:xfrm>
          <a:prstGeom prst="wedgeRectCallout">
            <a:avLst>
              <a:gd name="adj1" fmla="val 57838"/>
              <a:gd name="adj2" fmla="val -10520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would not convert to Catholicism </a:t>
            </a:r>
          </a:p>
        </p:txBody>
      </p:sp>
    </p:spTree>
    <p:extLst>
      <p:ext uri="{BB962C8B-B14F-4D97-AF65-F5344CB8AC3E}">
        <p14:creationId xmlns:p14="http://schemas.microsoft.com/office/powerpoint/2010/main" val="17723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4" descr="Mapa_de_Mexico_(Imperio_Mexicano)_1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11275" b="19255"/>
          <a:stretch>
            <a:fillRect/>
          </a:stretch>
        </p:blipFill>
        <p:spPr bwMode="auto">
          <a:xfrm>
            <a:off x="1524000" y="1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Santaan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3252788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505200" y="5461000"/>
            <a:ext cx="6781800" cy="863600"/>
          </a:xfrm>
          <a:prstGeom prst="wedgeRectCallout">
            <a:avLst>
              <a:gd name="adj1" fmla="val 250"/>
              <a:gd name="adj2" fmla="val -35010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1835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Texans were in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rebellion 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against the Mexican government 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114800" y="4038600"/>
            <a:ext cx="6096000" cy="1295400"/>
          </a:xfrm>
          <a:prstGeom prst="wedgeRectCallout">
            <a:avLst>
              <a:gd name="adj1" fmla="val -8468"/>
              <a:gd name="adj2" fmla="val -13810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1834, </a:t>
            </a:r>
            <a: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Mexican president  </a:t>
            </a:r>
            <a:b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Anna</a:t>
            </a:r>
            <a:r>
              <a:rPr kumimoji="0"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began to view Anglos as a threat and had Austin arrested</a:t>
            </a:r>
          </a:p>
        </p:txBody>
      </p:sp>
      <p:pic>
        <p:nvPicPr>
          <p:cNvPr id="61452" name="Picture 12" descr="texas libe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3657600" cy="2760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dodson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191000" cy="1946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1" grpId="0" animBg="1"/>
    </p:bldLst>
  </p:timing>
</p:sld>
</file>

<file path=ppt/theme/theme1.xml><?xml version="1.0" encoding="utf-8"?>
<a:theme xmlns:a="http://schemas.openxmlformats.org/drawingml/2006/main" name="Brooks PPT Template">
  <a:themeElements>
    <a:clrScheme name="Brooks PPT Template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Brooks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Hock, Michael</dc:creator>
  <cp:lastModifiedBy>Goolsby, Lori</cp:lastModifiedBy>
  <cp:revision>2</cp:revision>
  <dcterms:created xsi:type="dcterms:W3CDTF">2015-11-13T13:25:52Z</dcterms:created>
  <dcterms:modified xsi:type="dcterms:W3CDTF">2015-11-16T04:18:38Z</dcterms:modified>
</cp:coreProperties>
</file>